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slide" Target="slides/slide34.xml" /><Relationship Id="rId36" Type="http://schemas.openxmlformats.org/officeDocument/2006/relationships/slide" Target="slides/slide35.xml" /><Relationship Id="rId37" Type="http://schemas.openxmlformats.org/officeDocument/2006/relationships/slide" Target="slides/slide36.xml" /><Relationship Id="rId38" Type="http://schemas.openxmlformats.org/officeDocument/2006/relationships/slide" Target="slides/slide37.xml" /><Relationship Id="rId39" Type="http://schemas.openxmlformats.org/officeDocument/2006/relationships/slide" Target="slides/slide38.xml" /><Relationship Id="rId40" Type="http://schemas.openxmlformats.org/officeDocument/2006/relationships/slide" Target="slides/slide39.xml" /><Relationship Id="rId41" Type="http://schemas.openxmlformats.org/officeDocument/2006/relationships/slide" Target="slides/slide40.xml" /><Relationship Id="rId42" Type="http://schemas.openxmlformats.org/officeDocument/2006/relationships/slide" Target="slides/slide41.xml" /><Relationship Id="rId43" Type="http://schemas.openxmlformats.org/officeDocument/2006/relationships/slide" Target="slides/slide42.xml" /><Relationship Id="rId45" Type="http://schemas.openxmlformats.org/officeDocument/2006/relationships/viewProps" Target="viewProps.xml" /><Relationship Id="rId4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47" Type="http://schemas.openxmlformats.org/officeDocument/2006/relationships/tableStyles" Target="tableStyles.xml" /><Relationship Id="rId46" Type="http://schemas.openxmlformats.org/officeDocument/2006/relationships/theme" Target="theme/theme1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python.org/fr/3/library/index.html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jp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jp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python.org/3/library/urllib.request.html#module-urllib.request" TargetMode="External" 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pythoncheatsheet.org/cheatsheet/basics" TargetMode="External" 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Python pour les SHS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Au-delà du module standard, les bibliothèques</a:t>
            </a:r>
            <a:br/>
            <a:br/>
            <a:r>
              <a:rPr/>
              <a:t>Émilien Schultz - Léo Mignot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Application : mettre en fonction le script de la séance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Entrée un texte et le seuil de lettre</a:t>
            </a:r>
          </a:p>
          <a:p>
            <a:pPr lvl="0"/>
            <a:r>
              <a:rPr/>
              <a:t>Ecrire une docstring</a:t>
            </a:r>
          </a:p>
          <a:p>
            <a:pPr lvl="0"/>
            <a:r>
              <a:rPr/>
              <a:t>Renvoyer à la sortie le dictionnaire d’information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/>
          <a:lstStyle/>
          <a:p>
            <a:pPr lvl="0" indent="0" marL="0">
              <a:buNone/>
            </a:pPr>
            <a:r>
              <a:rPr/>
              <a:t>Au-delà du langage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Langage, module et bibliothèques</a:t>
            </a:r>
          </a:p>
        </p:txBody>
      </p:sp>
      <p:pic>
        <p:nvPicPr>
          <p:cNvPr descr="img/stand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24100" y="1193800"/>
            <a:ext cx="44958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>
                <a:hlinkClick r:id="rId2"/>
              </a:rPr>
              <a:t>Bibliothèque standard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Module de la librairie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os</a:t>
            </a:r>
          </a:p>
          <a:p>
            <a:pPr lvl="0"/>
            <a:r>
              <a:rPr/>
              <a:t>math</a:t>
            </a:r>
          </a:p>
          <a:p>
            <a:pPr lvl="0"/>
            <a:r>
              <a:rPr/>
              <a:t>time</a:t>
            </a:r>
          </a:p>
          <a:p>
            <a:pPr lvl="0"/>
            <a:r>
              <a:rPr/>
              <a:t>…</a:t>
            </a:r>
          </a:p>
          <a:p>
            <a:pPr lvl="0" indent="0" marL="0">
              <a:buNone/>
            </a:pPr>
            <a:r>
              <a:rPr/>
              <a:t>Importation directe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math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Exemples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Obtenir le temps actuel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time</a:t>
            </a:r>
            <a:br/>
            <a:r>
              <a:rPr>
                <a:latin typeface="Courier"/>
              </a:rPr>
              <a:t>time.time()</a:t>
            </a:r>
          </a:p>
          <a:p>
            <a:pPr lvl="0" indent="0">
              <a:buNone/>
            </a:pPr>
            <a:r>
              <a:rPr>
                <a:latin typeface="Courier"/>
              </a:rPr>
              <a:t>1772195453.69212</a:t>
            </a:r>
          </a:p>
          <a:p>
            <a:pPr lvl="0" indent="0" marL="0">
              <a:buNone/>
            </a:pPr>
            <a:r>
              <a:rPr/>
              <a:t>Calculer une racine carrée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math</a:t>
            </a:r>
            <a:br/>
            <a:r>
              <a:rPr>
                <a:latin typeface="Courier"/>
              </a:rPr>
              <a:t>math.sqrt(</a:t>
            </a:r>
            <a:r>
              <a:rPr>
                <a:solidFill>
                  <a:srgbClr val="40A070"/>
                </a:solidFill>
                <a:latin typeface="Courier"/>
              </a:rPr>
              <a:t>100</a:t>
            </a:r>
            <a:r>
              <a:rPr>
                <a:latin typeface="Courier"/>
              </a:rPr>
              <a:t>)</a:t>
            </a:r>
          </a:p>
          <a:p>
            <a:pPr lvl="0" indent="0">
              <a:buNone/>
            </a:pPr>
            <a:r>
              <a:rPr>
                <a:latin typeface="Courier"/>
              </a:rPr>
              <a:t>10.0</a:t>
            </a:r>
          </a:p>
          <a:p>
            <a:pPr lvl="0" indent="0" marL="0">
              <a:buNone/>
            </a:pPr>
            <a:r>
              <a:rPr/>
              <a:t>Prendre toutes les paires d’un ensemble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itertools</a:t>
            </a:r>
            <a:br/>
            <a:r>
              <a:rPr>
                <a:latin typeface="Courier"/>
              </a:rPr>
              <a:t>ensemble </a:t>
            </a:r>
            <a:r>
              <a:rPr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"abcd"</a:t>
            </a:r>
            <a:br/>
            <a:r>
              <a:rPr b="1">
                <a:solidFill>
                  <a:srgbClr val="007020"/>
                </a:solidFill>
                <a:latin typeface="Courier"/>
              </a:rPr>
              <a:t>for</a:t>
            </a:r>
            <a:r>
              <a:rPr>
                <a:latin typeface="Courier"/>
              </a:rPr>
              <a:t> i </a:t>
            </a:r>
            <a:r>
              <a:rPr b="1">
                <a:solidFill>
                  <a:srgbClr val="007020"/>
                </a:solidFill>
                <a:latin typeface="Courier"/>
              </a:rPr>
              <a:t>in</a:t>
            </a:r>
            <a:r>
              <a:rPr>
                <a:latin typeface="Courier"/>
              </a:rPr>
              <a:t> itertools.combinations(ensemble,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r>
              <a:rPr>
                <a:latin typeface="Courier"/>
              </a:rPr>
              <a:t>):</a:t>
            </a:r>
            <a:br/>
            <a:r>
              <a:rPr>
                <a:latin typeface="Courier"/>
              </a:rPr>
              <a:t>    </a:t>
            </a:r>
            <a:r>
              <a:rPr>
                <a:solidFill>
                  <a:srgbClr val="008000"/>
                </a:solidFill>
                <a:latin typeface="Courier"/>
              </a:rPr>
              <a:t>print</a:t>
            </a:r>
            <a:r>
              <a:rPr>
                <a:latin typeface="Courier"/>
              </a:rPr>
              <a:t>(i)</a:t>
            </a:r>
          </a:p>
          <a:p>
            <a:pPr lvl="0" indent="0">
              <a:buNone/>
            </a:pPr>
            <a:r>
              <a:rPr>
                <a:latin typeface="Courier"/>
              </a:rPr>
              <a:t>('a', 'b')
('a', 'c')
('a', 'd')
('b', 'c')
('b', 'd')
('c', 'd')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Au-delà, codes Python non-standards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 vaste ensemble de contenus</a:t>
            </a:r>
          </a:p>
        </p:txBody>
      </p:sp>
      <p:pic>
        <p:nvPicPr>
          <p:cNvPr descr="img/universe.jpe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1295400"/>
            <a:ext cx="5105400" cy="2197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Du module à la bibliothèque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b="1"/>
              <a:t>Module</a:t>
            </a:r>
            <a:r>
              <a:rPr/>
              <a:t> : un fichier .py qui contient le code</a:t>
            </a:r>
          </a:p>
          <a:p>
            <a:pPr lvl="0"/>
            <a:r>
              <a:rPr b="1"/>
              <a:t>Package</a:t>
            </a:r>
            <a:r>
              <a:rPr/>
              <a:t> : une collection de module dans un dossier</a:t>
            </a:r>
          </a:p>
          <a:p>
            <a:pPr lvl="0"/>
            <a:r>
              <a:rPr b="1"/>
              <a:t>Bibliothèque</a:t>
            </a:r>
            <a:r>
              <a:rPr/>
              <a:t> : un ensemble interdépendant de code</a:t>
            </a:r>
          </a:p>
          <a:p>
            <a:pPr lvl="0" indent="0" marL="0">
              <a:buNone/>
            </a:pPr>
            <a:r>
              <a:rPr/>
              <a:t>Pour complexifier, ces éléments peuvent se retrouver à plusieurs endroits …</a:t>
            </a:r>
          </a:p>
          <a:p>
            <a:pPr lvl="0"/>
            <a:r>
              <a:rPr/>
              <a:t>Dépôt officiel</a:t>
            </a:r>
          </a:p>
          <a:p>
            <a:pPr lvl="0"/>
            <a:r>
              <a:rPr/>
              <a:t>Page github</a:t>
            </a:r>
          </a:p>
          <a:p>
            <a:pPr lvl="0"/>
            <a:r>
              <a:rPr/>
              <a:t>…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Bibliothèques publiées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 dépôt centralisé et un outil </a:t>
            </a:r>
            <a:r>
              <a:rPr>
                <a:latin typeface="Courier"/>
              </a:rPr>
              <a:t>pip</a:t>
            </a:r>
            <a:r>
              <a:rPr/>
              <a:t> pour installer facilement</a:t>
            </a:r>
          </a:p>
        </p:txBody>
      </p:sp>
      <p:pic>
        <p:nvPicPr>
          <p:cNvPr descr="img/pypi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3467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Commentaires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tous les codes ne sont pas publiés</a:t>
            </a:r>
          </a:p>
          <a:p>
            <a:pPr lvl="0"/>
            <a:r>
              <a:rPr>
                <a:latin typeface="Courier"/>
              </a:rPr>
              <a:t>pip</a:t>
            </a:r>
            <a:r>
              <a:rPr/>
              <a:t> installe les dépendances déclarées</a:t>
            </a:r>
          </a:p>
          <a:p>
            <a:pPr lvl="0"/>
            <a:r>
              <a:rPr/>
              <a:t>la publication d’une bibliothèque nécessite de recourir à des outils</a:t>
            </a:r>
          </a:p>
          <a:p>
            <a:pPr lvl="1"/>
            <a:r>
              <a:rPr/>
              <a:t>poetry, flit, etc.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Où en sommes-nous ?</a:t>
            </a:r>
          </a:p>
        </p:txBody>
      </p:sp>
      <p:pic>
        <p:nvPicPr>
          <p:cNvPr descr="img/etatavancement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302000" y="1193800"/>
            <a:ext cx="25527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La situation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De nombreux codes</a:t>
            </a:r>
          </a:p>
          <a:p>
            <a:pPr lvl="0"/>
            <a:r>
              <a:rPr/>
              <a:t>Une partie publiée mais sans vérification</a:t>
            </a:r>
          </a:p>
          <a:p>
            <a:pPr lvl="1"/>
            <a:r>
              <a:rPr/>
              <a:t>Anciens</a:t>
            </a:r>
          </a:p>
          <a:p>
            <a:pPr lvl="1"/>
            <a:r>
              <a:rPr/>
              <a:t>Buggés</a:t>
            </a:r>
          </a:p>
          <a:p>
            <a:pPr lvl="0" indent="0" marL="0">
              <a:buNone/>
            </a:pPr>
            <a:r>
              <a:rPr/>
              <a:t>Se repérer dans cette jungle …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SciPy : quelques bibliothèques intégrées</a:t>
            </a:r>
          </a:p>
        </p:txBody>
      </p:sp>
      <p:pic>
        <p:nvPicPr>
          <p:cNvPr descr="img/python-stack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31900" y="1193800"/>
            <a:ext cx="66802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Chaque bibliotèque a son histoire…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Numpy : l’infrastructure numérique</a:t>
            </a:r>
          </a:p>
        </p:txBody>
      </p:sp>
      <p:pic>
        <p:nvPicPr>
          <p:cNvPr descr="img/num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574800" y="1193800"/>
            <a:ext cx="6007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Pandas : statistiques dans les tableaux</a:t>
            </a:r>
          </a:p>
        </p:txBody>
      </p:sp>
      <p:pic>
        <p:nvPicPr>
          <p:cNvPr descr="img/panda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092200" y="1193800"/>
            <a:ext cx="69723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Matplotlib : l’infrastructure graphique</a:t>
            </a:r>
          </a:p>
        </p:txBody>
      </p:sp>
      <p:pic>
        <p:nvPicPr>
          <p:cNvPr descr="img/matplotli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81200" y="1193800"/>
            <a:ext cx="5181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Seaborn : visualisations scientifiques avancées</a:t>
            </a:r>
          </a:p>
        </p:txBody>
      </p:sp>
      <p:pic>
        <p:nvPicPr>
          <p:cNvPr descr="img/seabor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57300" y="1193800"/>
            <a:ext cx="6629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SciPy : boîte à outils du computationnel scientifique</a:t>
            </a:r>
          </a:p>
        </p:txBody>
      </p:sp>
      <p:pic>
        <p:nvPicPr>
          <p:cNvPr descr="img/scipy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46300" y="1193800"/>
            <a:ext cx="4851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Scikit-learn : tout le machine learning</a:t>
            </a:r>
          </a:p>
        </p:txBody>
      </p:sp>
      <p:pic>
        <p:nvPicPr>
          <p:cNvPr descr="img/sklearn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08100" y="1193800"/>
            <a:ext cx="6540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Streamlit : Construire des applications</a:t>
            </a:r>
          </a:p>
        </p:txBody>
      </p:sp>
      <p:pic>
        <p:nvPicPr>
          <p:cNvPr descr="img/streamli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87400" y="1193800"/>
            <a:ext cx="75565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Mais pas de panique : il n’est pas nécessaire de tout savoir pour programmer.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Transformers</a:t>
            </a:r>
          </a:p>
        </p:txBody>
      </p:sp>
      <p:pic>
        <p:nvPicPr>
          <p:cNvPr descr="img/transform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36800" y="1193800"/>
            <a:ext cx="4470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Et bien d’autres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BeautifulSoup pour traiter des données html</a:t>
            </a:r>
          </a:p>
          <a:p>
            <a:pPr lvl="0"/>
            <a:r>
              <a:rPr/>
              <a:t>Dask pour le calcul Big Data</a:t>
            </a:r>
          </a:p>
          <a:p>
            <a:pPr lvl="0"/>
            <a:r>
              <a:rPr/>
              <a:t>Plotly pour des figures interactives</a:t>
            </a:r>
          </a:p>
          <a:p>
            <a:pPr lvl="0"/>
            <a:r>
              <a:rPr/>
              <a:t>Networkx pour l’analyse de réseau</a:t>
            </a:r>
          </a:p>
          <a:p>
            <a:pPr lvl="0"/>
            <a:r>
              <a:rPr/>
              <a:t>…</a:t>
            </a:r>
          </a:p>
        </p:txBody>
      </p:sp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Démarche quand on a une 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Identifier la bibliothèque pertinente - attention, les choses peuvent changer</a:t>
            </a:r>
          </a:p>
          <a:p>
            <a:pPr lvl="0"/>
            <a:r>
              <a:rPr/>
              <a:t>Lire la documentation / installer</a:t>
            </a:r>
          </a:p>
          <a:p>
            <a:pPr lvl="0"/>
            <a:r>
              <a:rPr/>
              <a:t>Tester sur un petit exemple</a:t>
            </a:r>
          </a:p>
          <a:p>
            <a:pPr lvl="0"/>
            <a:r>
              <a:rPr/>
              <a:t>Intégrer les fonctions dont on a besoin</a:t>
            </a:r>
          </a:p>
          <a:p>
            <a:pPr lvl="0"/>
            <a:r>
              <a:rPr/>
              <a:t>Éventuellement : développer de la virtuosité</a:t>
            </a:r>
          </a:p>
        </p:txBody>
      </p:sp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 synthèse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Développer des compétences sur des bibliothèques stables</a:t>
            </a:r>
          </a:p>
          <a:p>
            <a:pPr lvl="0" indent="-342900" marL="342900">
              <a:buAutoNum type="arabicPeriod"/>
            </a:pPr>
            <a:r>
              <a:rPr/>
              <a:t>… son sens de l’orientation dans l’open source</a:t>
            </a:r>
          </a:p>
          <a:p>
            <a:pPr lvl="0" indent="-342900" marL="342900">
              <a:buAutoNum type="arabicPeriod"/>
            </a:pPr>
            <a:r>
              <a:rPr/>
              <a:t>… regarder régulièrement ce qui se fait.</a:t>
            </a:r>
          </a:p>
          <a:p>
            <a:pPr lvl="0" indent="0" marL="0">
              <a:buNone/>
            </a:pPr>
            <a:r>
              <a:rPr/>
              <a:t>Et surtout : lire la documentation et les exemples !</a:t>
            </a:r>
          </a:p>
        </p:txBody>
      </p:sp>
    </p:spTree>
  </p:cSld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En pratique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On veut récupérer la page web de l’université pour savoir si on parle de science ouverte.</a:t>
            </a:r>
          </a:p>
          <a:p>
            <a:pPr lvl="0" indent="0" marL="0">
              <a:buNone/>
            </a:pPr>
            <a:r>
              <a:rPr b="1"/>
              <a:t>Comment faire ?</a:t>
            </a:r>
          </a:p>
        </p:txBody>
      </p:sp>
    </p:spTree>
  </p:cSld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Etape 0 : traduire l’opération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Programmer c’est décomposer en étapes</a:t>
            </a:r>
          </a:p>
          <a:p>
            <a:pPr lvl="0"/>
            <a:r>
              <a:rPr/>
              <a:t>une page web s’obtient par une requête URL</a:t>
            </a:r>
          </a:p>
          <a:p>
            <a:pPr lvl="0"/>
            <a:r>
              <a:rPr/>
              <a:t>veut donc :</a:t>
            </a:r>
          </a:p>
          <a:p>
            <a:pPr lvl="1"/>
            <a:r>
              <a:rPr/>
              <a:t>avoir une url</a:t>
            </a:r>
          </a:p>
          <a:p>
            <a:pPr lvl="1"/>
            <a:r>
              <a:rPr/>
              <a:t>faire la requête</a:t>
            </a:r>
          </a:p>
          <a:p>
            <a:pPr lvl="1"/>
            <a:r>
              <a:rPr/>
              <a:t>récupérer le contenu</a:t>
            </a:r>
          </a:p>
          <a:p>
            <a:pPr lvl="1"/>
            <a:r>
              <a:rPr/>
              <a:t>regarder si notre contenu est dedans</a:t>
            </a:r>
          </a:p>
        </p:txBody>
      </p:sp>
    </p:spTree>
  </p:cSld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Solution 1 : le module standard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Module urllib.request, avec sa </a:t>
            </a:r>
            <a:r>
              <a:rPr>
                <a:hlinkClick r:id="rId2"/>
              </a:rPr>
              <a:t>documentation</a:t>
            </a:r>
          </a:p>
          <a:p>
            <a:pPr lvl="0" indent="0">
              <a:buNone/>
            </a:pPr>
            <a:r>
              <a:rPr b="1">
                <a:solidFill>
                  <a:srgbClr val="008000"/>
                </a:solidFill>
                <a:latin typeface="Courier"/>
              </a:rPr>
              <a:t>from</a:t>
            </a:r>
            <a:r>
              <a:rPr>
                <a:latin typeface="Courier"/>
              </a:rPr>
              <a:t> urllib.request </a:t>
            </a:r>
            <a:r>
              <a:rPr b="1">
                <a:solidFill>
                  <a:srgbClr val="008000"/>
                </a:solidFill>
                <a:latin typeface="Courier"/>
              </a:rPr>
              <a:t>import</a:t>
            </a:r>
            <a:r>
              <a:rPr>
                <a:latin typeface="Courier"/>
              </a:rPr>
              <a:t> urlopen</a:t>
            </a:r>
            <a:br/>
            <a:r>
              <a:rPr>
                <a:latin typeface="Courier"/>
              </a:rPr>
              <a:t>url </a:t>
            </a:r>
            <a:r>
              <a:rPr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latin typeface="Courier"/>
              </a:rPr>
              <a:t> </a:t>
            </a:r>
            <a:r>
              <a:rPr>
                <a:solidFill>
                  <a:srgbClr val="4070A0"/>
                </a:solidFill>
                <a:latin typeface="Courier"/>
              </a:rPr>
              <a:t>"https://www.unistra.fr/"</a:t>
            </a:r>
            <a:br/>
            <a:r>
              <a:rPr b="1">
                <a:solidFill>
                  <a:srgbClr val="007020"/>
                </a:solidFill>
                <a:latin typeface="Courier"/>
              </a:rPr>
              <a:t>with</a:t>
            </a:r>
            <a:r>
              <a:rPr>
                <a:latin typeface="Courier"/>
              </a:rPr>
              <a:t> urlopen(url) </a:t>
            </a:r>
            <a:r>
              <a:rPr b="1">
                <a:solidFill>
                  <a:srgbClr val="008000"/>
                </a:solidFill>
                <a:latin typeface="Courier"/>
              </a:rPr>
              <a:t>as</a:t>
            </a:r>
            <a:r>
              <a:rPr>
                <a:latin typeface="Courier"/>
              </a:rPr>
              <a:t> response:</a:t>
            </a:r>
            <a:br/>
            <a:r>
              <a:rPr>
                <a:latin typeface="Courier"/>
              </a:rPr>
              <a:t>    body </a:t>
            </a:r>
            <a:r>
              <a:rPr>
                <a:solidFill>
                  <a:srgbClr val="666666"/>
                </a:solidFill>
                <a:latin typeface="Courier"/>
              </a:rPr>
              <a:t>=</a:t>
            </a:r>
            <a:r>
              <a:rPr>
                <a:latin typeface="Courier"/>
              </a:rPr>
              <a:t> response.read()</a:t>
            </a:r>
          </a:p>
          <a:p>
            <a:pPr lvl="0" indent="0" marL="0">
              <a:buNone/>
            </a:pPr>
            <a:r>
              <a:rPr/>
              <a:t>Rien besoin d’installer, mais pas une interface très facile à prendre en main.</a:t>
            </a:r>
          </a:p>
        </p:txBody>
      </p:sp>
    </p:spTree>
  </p:cSld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Solution 2 : une bibliothèque</a:t>
            </a:r>
          </a:p>
        </p:txBody>
      </p:sp>
      <p:pic>
        <p:nvPicPr>
          <p:cNvPr descr="img/reques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20800" y="1193800"/>
            <a:ext cx="65151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Importance de la documentation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Important de lire les documentations</a:t>
            </a:r>
          </a:p>
          <a:p>
            <a:pPr lvl="0"/>
            <a:r>
              <a:rPr/>
              <a:t>Important d’écrire de la documentation</a:t>
            </a:r>
          </a:p>
          <a:p>
            <a:pPr lvl="0" indent="0" marL="0">
              <a:buNone/>
            </a:pPr>
            <a:r>
              <a:rPr b="1"/>
              <a:t>Python a une bonne documentation généralement</a:t>
            </a:r>
          </a:p>
        </p:txBody>
      </p:sp>
    </p:spTree>
  </p:cSld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Installation et tentatives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Pour installer une bibliothèque, une ligne de commande</a:t>
            </a:r>
          </a:p>
          <a:p>
            <a:pPr lvl="0" indent="0" marL="0">
              <a:buNone/>
            </a:pPr>
            <a:r>
              <a:rPr>
                <a:latin typeface="Courier"/>
              </a:rPr>
              <a:t>pip install NOM</a:t>
            </a:r>
          </a:p>
          <a:p>
            <a:pPr lvl="0"/>
            <a:r>
              <a:rPr/>
              <a:t>Dernière version compatible</a:t>
            </a:r>
          </a:p>
          <a:p>
            <a:pPr lvl="0"/>
            <a:r>
              <a:rPr/>
              <a:t>Installe aussi les dépendances</a:t>
            </a:r>
          </a:p>
          <a:p>
            <a:pPr lvl="0"/>
            <a:r>
              <a:rPr/>
              <a:t>Possibilité de préciser la version à installer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Petit récapitulatif des notions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Principal objectif : </a:t>
            </a:r>
            <a:r>
              <a:rPr b="1"/>
              <a:t>lire un script</a:t>
            </a:r>
          </a:p>
          <a:p>
            <a:pPr lvl="0"/>
            <a:r>
              <a:rPr/>
              <a:t>Les étapes d’exécution / les blocs</a:t>
            </a:r>
          </a:p>
          <a:p>
            <a:pPr lvl="0"/>
            <a:r>
              <a:rPr/>
              <a:t>La création de variables/objets</a:t>
            </a:r>
          </a:p>
          <a:p>
            <a:pPr lvl="0"/>
            <a:r>
              <a:rPr/>
              <a:t>Les entrées sorties</a:t>
            </a:r>
          </a:p>
          <a:p>
            <a:pPr lvl="0" indent="0" marL="0">
              <a:buNone/>
            </a:pPr>
            <a:r>
              <a:rPr/>
              <a:t>Il existe beaucoup de </a:t>
            </a:r>
            <a:r>
              <a:rPr>
                <a:hlinkClick r:id="rId2"/>
              </a:rPr>
              <a:t>cheatsheet</a:t>
            </a:r>
            <a:r>
              <a:rPr/>
              <a:t> avec les notions qui vous permettent d’avoir une idée de l’étendue du langage (jetez un coup d’oeil).</a:t>
            </a:r>
          </a:p>
        </p:txBody>
      </p:sp>
    </p:spTree>
  </p:cSld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Dans un notebook</a:t>
            </a:r>
          </a:p>
          <a:p>
            <a:pPr lvl="0"/>
            <a:r>
              <a:rPr/>
              <a:t>installer requests</a:t>
            </a:r>
          </a:p>
          <a:p>
            <a:pPr lvl="0"/>
            <a:r>
              <a:rPr/>
              <a:t>lire la documentation</a:t>
            </a:r>
          </a:p>
          <a:p>
            <a:pPr lvl="0"/>
            <a:r>
              <a:rPr/>
              <a:t>récupérer une page</a:t>
            </a:r>
          </a:p>
          <a:p>
            <a:pPr lvl="0"/>
            <a:r>
              <a:rPr/>
              <a:t>voir le type des objets manipulés</a:t>
            </a:r>
          </a:p>
          <a:p>
            <a:pPr lvl="0"/>
            <a:r>
              <a:rPr/>
              <a:t>regarder le contenu récupéré</a:t>
            </a:r>
          </a:p>
          <a:p>
            <a:pPr lvl="0"/>
            <a:r>
              <a:rPr/>
              <a:t>comment tester la présence d’élément dans la page</a:t>
            </a:r>
          </a:p>
        </p:txBody>
      </p:sp>
    </p:spTree>
  </p:cSld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Chemins &amp; fichiers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Important de se repérer sur l’ordinateur</a:t>
            </a:r>
          </a:p>
          <a:p>
            <a:pPr lvl="0"/>
            <a:r>
              <a:rPr/>
              <a:t>Le dossier courant est </a:t>
            </a:r>
            <a:r>
              <a:rPr>
                <a:latin typeface="Courier"/>
              </a:rPr>
              <a:t>.</a:t>
            </a:r>
          </a:p>
          <a:p>
            <a:pPr lvl="0"/>
            <a:r>
              <a:rPr/>
              <a:t>Travailler en ligne de commande</a:t>
            </a:r>
          </a:p>
          <a:p>
            <a:pPr lvl="0"/>
            <a:r>
              <a:rPr/>
              <a:t>Possibilité d’utiliser le module os pour créer des dossiers</a:t>
            </a:r>
          </a:p>
          <a:p>
            <a:pPr lvl="0"/>
            <a:r>
              <a:rPr/>
              <a:t>Module </a:t>
            </a:r>
            <a:r>
              <a:rPr>
                <a:latin typeface="Courier"/>
              </a:rPr>
              <a:t>pathlib</a:t>
            </a:r>
            <a:r>
              <a:rPr/>
              <a:t> pour manipuler des objets </a:t>
            </a:r>
            <a:r>
              <a:rPr>
                <a:latin typeface="Courier"/>
              </a:rPr>
              <a:t>Path</a:t>
            </a:r>
          </a:p>
        </p:txBody>
      </p:sp>
    </p:spTree>
  </p:cSld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Gérer du html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Parser du HTML c’est pas évident</a:t>
            </a:r>
          </a:p>
          <a:p>
            <a:pPr lvl="0"/>
            <a:r>
              <a:rPr/>
              <a:t>Le problème est courant</a:t>
            </a:r>
          </a:p>
          <a:p>
            <a:pPr lvl="0"/>
            <a:r>
              <a:rPr/>
              <a:t>Il doit donc exister une bibliothèque</a:t>
            </a:r>
          </a:p>
          <a:p>
            <a:pPr lvl="0"/>
            <a:r>
              <a:rPr/>
              <a:t>Jetons un coup d’oeil sur </a:t>
            </a:r>
            <a:r>
              <a:rPr>
                <a:latin typeface="Courier"/>
              </a:rPr>
              <a:t>BeautifulSoup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Étape suivante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Montée en abstraction</a:t>
            </a:r>
          </a:p>
          <a:p>
            <a:pPr lvl="0"/>
            <a:r>
              <a:rPr/>
              <a:t>Les fonctions</a:t>
            </a:r>
          </a:p>
          <a:p>
            <a:pPr lvl="0"/>
            <a:r>
              <a:rPr/>
              <a:t>Les bibliothèques</a:t>
            </a:r>
          </a:p>
          <a:p>
            <a:pPr lvl="0"/>
            <a:r>
              <a:rPr/>
              <a:t>Collecter des données</a:t>
            </a:r>
          </a:p>
          <a:p>
            <a:pPr lvl="0"/>
            <a:r>
              <a:rPr/>
              <a:t>Parler de vos données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Comment réduire son code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Des stratégies pour avoir du code plus compact</a:t>
            </a:r>
          </a:p>
          <a:p>
            <a:pPr lvl="1"/>
            <a:r>
              <a:rPr/>
              <a:t>Exemple de la compréhension de liste</a:t>
            </a:r>
          </a:p>
          <a:p>
            <a:pPr lvl="0"/>
            <a:r>
              <a:rPr/>
              <a:t>Le décomposer en blocs faciles à lire</a:t>
            </a:r>
          </a:p>
          <a:p>
            <a:pPr lvl="0"/>
            <a:r>
              <a:rPr/>
              <a:t>Créer des fonctions</a:t>
            </a:r>
          </a:p>
          <a:p>
            <a:pPr lvl="0"/>
            <a:r>
              <a:rPr/>
              <a:t>Créer un module à part</a:t>
            </a:r>
          </a:p>
          <a:p>
            <a:pPr lvl="0"/>
            <a:r>
              <a:rPr/>
              <a:t>Créer une bibliothèque …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Les fonctions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Une fonction est une séquence de code (une série d’opérations) entre des entrées et des sorties auquel on donne un nom.</a:t>
            </a:r>
          </a:p>
          <a:p>
            <a:pPr lvl="0"/>
            <a:r>
              <a:rPr/>
              <a:t>On déclare une fonction</a:t>
            </a:r>
          </a:p>
          <a:p>
            <a:pPr lvl="1"/>
            <a:r>
              <a:rPr/>
              <a:t>Ses arguments d’entrée</a:t>
            </a:r>
          </a:p>
          <a:p>
            <a:pPr lvl="1"/>
            <a:r>
              <a:rPr/>
              <a:t>Ce qu’elle renvoie</a:t>
            </a:r>
          </a:p>
          <a:p>
            <a:pPr lvl="1"/>
            <a:r>
              <a:rPr/>
              <a:t>Son nom</a:t>
            </a:r>
          </a:p>
          <a:p>
            <a:pPr lvl="0"/>
            <a:r>
              <a:rPr/>
              <a:t>On l’exécute ensuite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Fonctions de base de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print</a:t>
            </a:r>
          </a:p>
          <a:p>
            <a:pPr lvl="0"/>
            <a:r>
              <a:rPr/>
              <a:t>input</a:t>
            </a:r>
          </a:p>
          <a:p>
            <a:pPr lvl="0"/>
            <a:r>
              <a:rPr/>
              <a:t>type</a:t>
            </a:r>
          </a:p>
          <a:p>
            <a:pPr lvl="0"/>
            <a:r>
              <a:rPr/>
              <a:t>len</a:t>
            </a:r>
          </a:p>
          <a:p>
            <a:pPr lvl="0"/>
            <a:r>
              <a:rPr/>
              <a:t>range</a:t>
            </a:r>
          </a:p>
          <a:p>
            <a:pPr lvl="0"/>
            <a:r>
              <a:rPr/>
              <a:t>max</a:t>
            </a:r>
          </a:p>
          <a:p>
            <a:pPr lvl="0"/>
            <a:r>
              <a:rPr/>
              <a:t>sorted</a:t>
            </a:r>
          </a:p>
          <a:p>
            <a:pPr lvl="0"/>
            <a:r>
              <a:rPr/>
              <a:t>list</a:t>
            </a:r>
          </a:p>
          <a:p>
            <a:pPr lvl="0"/>
            <a:r>
              <a:rPr/>
              <a:t>…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Possibilité de définir ses propres fonctions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Opérateur </a:t>
            </a:r>
            <a:r>
              <a:rPr>
                <a:latin typeface="Courier"/>
              </a:rPr>
              <a:t>def</a:t>
            </a:r>
            <a:r>
              <a:rPr/>
              <a:t> et </a:t>
            </a:r>
            <a:r>
              <a:rPr>
                <a:latin typeface="Courier"/>
              </a:rPr>
              <a:t>return</a:t>
            </a:r>
          </a:p>
          <a:p>
            <a:pPr lvl="0" indent="0">
              <a:buNone/>
            </a:pPr>
            <a:r>
              <a:rPr b="1">
                <a:solidFill>
                  <a:srgbClr val="007020"/>
                </a:solidFill>
                <a:latin typeface="Courier"/>
              </a:rPr>
              <a:t>def</a:t>
            </a:r>
            <a:r>
              <a:rPr>
                <a:latin typeface="Courier"/>
              </a:rPr>
              <a:t> nom_de_la_fonction(entrée1, entrée2, ...):</a:t>
            </a:r>
            <a:br/>
            <a:r>
              <a:rPr>
                <a:latin typeface="Courier"/>
              </a:rPr>
              <a:t>    </a:t>
            </a:r>
            <a:r>
              <a:rPr i="1">
                <a:solidFill>
                  <a:srgbClr val="60A0B0"/>
                </a:solidFill>
                <a:latin typeface="Courier"/>
              </a:rPr>
              <a:t>"""</a:t>
            </a:r>
            <a:br/>
            <a:r>
              <a:rPr i="1">
                <a:solidFill>
                  <a:srgbClr val="60A0B0"/>
                </a:solidFill>
                <a:latin typeface="Courier"/>
              </a:rPr>
              <a:t>    DOCSTRING</a:t>
            </a:r>
            <a:br/>
            <a:r>
              <a:rPr i="1">
                <a:solidFill>
                  <a:srgbClr val="60A0B0"/>
                </a:solidFill>
                <a:latin typeface="Courier"/>
              </a:rPr>
              <a:t>    """</a:t>
            </a:r>
            <a:br/>
            <a:r>
              <a:rPr>
                <a:latin typeface="Courier"/>
              </a:rPr>
              <a:t>    opération </a:t>
            </a:r>
            <a:r>
              <a:rPr>
                <a:solidFill>
                  <a:srgbClr val="40A070"/>
                </a:solidFill>
                <a:latin typeface="Courier"/>
              </a:rPr>
              <a:t>1</a:t>
            </a:r>
            <a:br/>
            <a:r>
              <a:rPr>
                <a:latin typeface="Courier"/>
              </a:rPr>
              <a:t>    opération </a:t>
            </a:r>
            <a:r>
              <a:rPr>
                <a:solidFill>
                  <a:srgbClr val="40A070"/>
                </a:solidFill>
                <a:latin typeface="Courier"/>
              </a:rPr>
              <a:t>2</a:t>
            </a:r>
            <a:br/>
            <a:r>
              <a:rPr>
                <a:latin typeface="Courier"/>
              </a:rPr>
              <a:t>    </a:t>
            </a:r>
            <a:r>
              <a:rPr b="1">
                <a:solidFill>
                  <a:srgbClr val="007020"/>
                </a:solidFill>
                <a:latin typeface="Courier"/>
              </a:rPr>
              <a:t>return</a:t>
            </a:r>
            <a:r>
              <a:rPr>
                <a:latin typeface="Courier"/>
              </a:rPr>
              <a:t> sortie</a:t>
            </a:r>
          </a:p>
          <a:p>
            <a:pPr lvl="0" indent="0" marL="0">
              <a:buNone/>
            </a:pPr>
            <a:r>
              <a:rPr/>
              <a:t>Une fois définie, il est possible d’utiliser cette fonction</a:t>
            </a:r>
          </a:p>
          <a:p>
            <a:pPr lvl="0" indent="0">
              <a:buNone/>
            </a:pPr>
            <a:r>
              <a:rPr>
                <a:latin typeface="Courier"/>
              </a:rPr>
              <a:t>nom_de_la_fonction(val1, val2)</a:t>
            </a:r>
          </a:p>
          <a:p>
            <a:pPr lvl="0" indent="0" marL="0">
              <a:buNone/>
            </a:pPr>
            <a:r>
              <a:rPr/>
              <a:t>Une fonction est aussi un objet …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pour les SHS</dc:title>
  <dc:creator>Émilien Schultz - Léo Mignot</dc:creator>
  <cp:keywords/>
  <dcterms:created xsi:type="dcterms:W3CDTF">2026-02-27T12:30:54Z</dcterms:created>
  <dcterms:modified xsi:type="dcterms:W3CDTF">2026-02-27T12:30:54Z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subtitle">
    <vt:lpwstr>Au-delà du module standard, les bibliothèques</vt:lpwstr>
  </property>
  <property fmtid="{D5CDD505-2E9C-101B-9397-08002B2CF9AE}" pid="10" name="toc-title">
    <vt:lpwstr>Table of contents</vt:lpwstr>
  </property>
</Properties>
</file>